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Roboto Slab"/>
      <p:regular r:id="rId33"/>
      <p:bold r:id="rId34"/>
    </p:embeddedFont>
    <p:embeddedFont>
      <p:font typeface="Robo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409C2C8-E445-484E-B383-AC1378493F72}">
  <a:tblStyle styleId="{C409C2C8-E445-484E-B383-AC1378493F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Slab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oboto-regular.fntdata"/><Relationship Id="rId12" Type="http://schemas.openxmlformats.org/officeDocument/2006/relationships/slide" Target="slides/slide6.xml"/><Relationship Id="rId34" Type="http://schemas.openxmlformats.org/officeDocument/2006/relationships/font" Target="fonts/RobotoSlab-bold.fntdata"/><Relationship Id="rId15" Type="http://schemas.openxmlformats.org/officeDocument/2006/relationships/slide" Target="slides/slide9.xml"/><Relationship Id="rId37" Type="http://schemas.openxmlformats.org/officeDocument/2006/relationships/font" Target="fonts/Roboto-italic.fntdata"/><Relationship Id="rId14" Type="http://schemas.openxmlformats.org/officeDocument/2006/relationships/slide" Target="slides/slide8.xml"/><Relationship Id="rId36" Type="http://schemas.openxmlformats.org/officeDocument/2006/relationships/font" Target="fonts/Robot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69516dcb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69516dcb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69516dcb2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69516dcb2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69516dcb2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69516dcb2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69516dcb2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69516dcb2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8b7821fd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8b7821fd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69516dcb2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69516dcb2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69516dcb2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69516dcb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69516dcb2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569516dcb2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69516dcb2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69516dcb2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69516dcb2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69516dcb2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825486704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825486704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69516dcb2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69516dcb2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69516dcb2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569516dcb2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8b7821fd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8b7821fd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6bbb8d8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6bbb8d8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8b7821fd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8b7821fd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8b7821fd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8b7821fd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8b7821fd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8b7821fd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825486704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825486704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825486704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825486704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825486704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825486704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69516dcb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69516dcb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69516dcb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69516dcb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69516dcb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69516dcb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69516dcb2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69516dcb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gif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2.jpg"/><Relationship Id="rId5" Type="http://schemas.openxmlformats.org/officeDocument/2006/relationships/image" Target="../media/image18.png"/><Relationship Id="rId6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2.jp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Classification of Document      Embedded Images</a:t>
            </a:r>
            <a:endParaRPr sz="3000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Manish Kumar - B17CS032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Mayank Maheshwari - B17CS034</a:t>
            </a:r>
            <a:endParaRPr/>
          </a:p>
        </p:txBody>
      </p:sp>
      <p:sp>
        <p:nvSpPr>
          <p:cNvPr id="65" name="Google Shape;65;p13"/>
          <p:cNvSpPr txBox="1"/>
          <p:nvPr/>
        </p:nvSpPr>
        <p:spPr>
          <a:xfrm>
            <a:off x="198425" y="3892125"/>
            <a:ext cx="2806500" cy="10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Guide :-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Dr. Gaurav Harit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 i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Department of Computer Science and Engineering</a:t>
            </a:r>
            <a:endParaRPr i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Indian Institute of Technology, Jodhpur</a:t>
            </a:r>
            <a:endParaRPr i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2400" y="223450"/>
            <a:ext cx="1288748" cy="1288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387900" y="1802545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Why ResNet ?</a:t>
            </a:r>
            <a:endParaRPr sz="7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930425" y="250800"/>
            <a:ext cx="7051200" cy="8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Deep Residual Learning for Image Recognition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(Kaiming He, Xiangyu Zhang, Shaoqing Ren, Jian Sun)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387900" y="1594025"/>
            <a:ext cx="28080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Winner of 1st place on the ILSVRC 2015 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53432" y="2432225"/>
            <a:ext cx="2808000" cy="8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Solves the problem of training </a:t>
            </a:r>
            <a:r>
              <a:rPr lang="en"/>
              <a:t>deep</a:t>
            </a:r>
            <a:r>
              <a:rPr lang="en"/>
              <a:t> Neural Networks by providing</a:t>
            </a:r>
            <a:r>
              <a:rPr lang="en">
                <a:solidFill>
                  <a:schemeClr val="accent5"/>
                </a:solidFill>
              </a:rPr>
              <a:t> SKIP</a:t>
            </a:r>
            <a:r>
              <a:rPr lang="en"/>
              <a:t> connections</a:t>
            </a: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4450" y="1363725"/>
            <a:ext cx="4247175" cy="241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3"/>
          <p:cNvSpPr txBox="1"/>
          <p:nvPr/>
        </p:nvSpPr>
        <p:spPr>
          <a:xfrm>
            <a:off x="4820275" y="3725202"/>
            <a:ext cx="2347500" cy="5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Skip Connection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ResNet Structure :-</a:t>
            </a:r>
            <a:endParaRPr/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61850"/>
            <a:ext cx="8839200" cy="113091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 txBox="1"/>
          <p:nvPr/>
        </p:nvSpPr>
        <p:spPr>
          <a:xfrm>
            <a:off x="3525475" y="2358591"/>
            <a:ext cx="22308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Simple Neural Network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77418"/>
            <a:ext cx="8839199" cy="136574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 txBox="1"/>
          <p:nvPr/>
        </p:nvSpPr>
        <p:spPr>
          <a:xfrm>
            <a:off x="3386778" y="4381299"/>
            <a:ext cx="22308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ResNet Network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/>
        </p:nvSpPr>
        <p:spPr>
          <a:xfrm>
            <a:off x="439375" y="1896248"/>
            <a:ext cx="36294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-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Adaptive Moment Estimation (Adam) is optimizing algorithm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-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 addition to storing an exponentially decaying average of past squared gradients</a:t>
            </a:r>
            <a:r>
              <a:rPr lang="en" sz="125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v</a:t>
            </a:r>
            <a:r>
              <a:rPr lang="en" sz="125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t). 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 also stores average of exponentially decaying past gradients</a:t>
            </a:r>
            <a:r>
              <a:rPr lang="en" sz="125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25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t)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5"/>
          <p:cNvSpPr txBox="1"/>
          <p:nvPr>
            <p:ph type="title"/>
          </p:nvPr>
        </p:nvSpPr>
        <p:spPr>
          <a:xfrm>
            <a:off x="387900" y="197198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Optimizer Used :-</a:t>
            </a:r>
            <a:endParaRPr/>
          </a:p>
        </p:txBody>
      </p:sp>
      <p:pic>
        <p:nvPicPr>
          <p:cNvPr id="176" name="Google Shape;17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9125" y="1643300"/>
            <a:ext cx="4016974" cy="294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5"/>
          <p:cNvSpPr txBox="1"/>
          <p:nvPr/>
        </p:nvSpPr>
        <p:spPr>
          <a:xfrm>
            <a:off x="543425" y="1052482"/>
            <a:ext cx="3525300" cy="7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Adam: A Method for Stochastic Optimization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(Diederik P. Kingma, Jimmy Lei Ba)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8" name="Google Shape;17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4450" y="3640048"/>
            <a:ext cx="2413114" cy="52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0032" y="4311850"/>
            <a:ext cx="2041964" cy="6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type="title"/>
          </p:nvPr>
        </p:nvSpPr>
        <p:spPr>
          <a:xfrm>
            <a:off x="387900" y="18025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What we have done?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/>
        </p:nvSpPr>
        <p:spPr>
          <a:xfrm>
            <a:off x="2693877" y="190343"/>
            <a:ext cx="33906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Architecture</a:t>
            </a:r>
            <a:r>
              <a:rPr lang="en" sz="18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-</a:t>
            </a:r>
            <a:endParaRPr sz="18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7"/>
          <p:cNvSpPr/>
          <p:nvPr/>
        </p:nvSpPr>
        <p:spPr>
          <a:xfrm>
            <a:off x="1254116" y="2026568"/>
            <a:ext cx="1053600" cy="907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ResNet</a:t>
            </a:r>
            <a:endParaRPr/>
          </a:p>
        </p:txBody>
      </p:sp>
      <p:sp>
        <p:nvSpPr>
          <p:cNvPr id="191" name="Google Shape;191;p27"/>
          <p:cNvSpPr txBox="1"/>
          <p:nvPr/>
        </p:nvSpPr>
        <p:spPr>
          <a:xfrm>
            <a:off x="242118" y="2297818"/>
            <a:ext cx="9078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Input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2" name="Google Shape;192;p27"/>
          <p:cNvCxnSpPr>
            <a:endCxn id="191" idx="3"/>
          </p:cNvCxnSpPr>
          <p:nvPr/>
        </p:nvCxnSpPr>
        <p:spPr>
          <a:xfrm>
            <a:off x="774318" y="2495968"/>
            <a:ext cx="375600" cy="2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" name="Google Shape;193;p27"/>
          <p:cNvSpPr/>
          <p:nvPr/>
        </p:nvSpPr>
        <p:spPr>
          <a:xfrm>
            <a:off x="2704318" y="785025"/>
            <a:ext cx="479925" cy="3422050"/>
          </a:xfrm>
          <a:custGeom>
            <a:rect b="b" l="l" r="r" t="t"/>
            <a:pathLst>
              <a:path extrusionOk="0" h="136882" w="19197">
                <a:moveTo>
                  <a:pt x="0" y="0"/>
                </a:moveTo>
                <a:lnTo>
                  <a:pt x="0" y="136882"/>
                </a:lnTo>
                <a:lnTo>
                  <a:pt x="19197" y="136882"/>
                </a:lnTo>
                <a:lnTo>
                  <a:pt x="19197" y="417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94" name="Google Shape;194;p27"/>
          <p:cNvCxnSpPr>
            <a:stCxn id="190" idx="3"/>
          </p:cNvCxnSpPr>
          <p:nvPr/>
        </p:nvCxnSpPr>
        <p:spPr>
          <a:xfrm flipH="1" rot="10800000">
            <a:off x="2307716" y="2475068"/>
            <a:ext cx="407100" cy="5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p27"/>
          <p:cNvSpPr txBox="1"/>
          <p:nvPr/>
        </p:nvSpPr>
        <p:spPr>
          <a:xfrm>
            <a:off x="2693868" y="753718"/>
            <a:ext cx="511200" cy="3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X1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X2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27"/>
          <p:cNvSpPr txBox="1"/>
          <p:nvPr/>
        </p:nvSpPr>
        <p:spPr>
          <a:xfrm>
            <a:off x="2339144" y="4165330"/>
            <a:ext cx="12519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Feature Vector</a:t>
            </a:r>
            <a:endParaRPr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7" name="Google Shape;197;p27"/>
          <p:cNvCxnSpPr>
            <a:stCxn id="195" idx="3"/>
          </p:cNvCxnSpPr>
          <p:nvPr/>
        </p:nvCxnSpPr>
        <p:spPr>
          <a:xfrm>
            <a:off x="3205068" y="2475118"/>
            <a:ext cx="6885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98" name="Google Shape;19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4393" y="753718"/>
            <a:ext cx="2858800" cy="36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7"/>
          <p:cNvSpPr txBox="1"/>
          <p:nvPr/>
        </p:nvSpPr>
        <p:spPr>
          <a:xfrm>
            <a:off x="4457076" y="4394880"/>
            <a:ext cx="18570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Fully Connected Classifier</a:t>
            </a:r>
            <a:endParaRPr sz="11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0" name="Google Shape;200;p27"/>
          <p:cNvCxnSpPr>
            <a:stCxn id="198" idx="3"/>
          </p:cNvCxnSpPr>
          <p:nvPr/>
        </p:nvCxnSpPr>
        <p:spPr>
          <a:xfrm>
            <a:off x="6773193" y="2588718"/>
            <a:ext cx="693600" cy="2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1" name="Google Shape;201;p27"/>
          <p:cNvSpPr txBox="1"/>
          <p:nvPr/>
        </p:nvSpPr>
        <p:spPr>
          <a:xfrm>
            <a:off x="7385992" y="2395052"/>
            <a:ext cx="14448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Output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/>
        </p:nvSpPr>
        <p:spPr>
          <a:xfrm>
            <a:off x="1017225" y="1556433"/>
            <a:ext cx="71781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Dependance on various Hyper Parameters </a:t>
            </a:r>
            <a:endParaRPr sz="48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2902500" y="174600"/>
            <a:ext cx="2909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Hyper </a:t>
            </a:r>
            <a:r>
              <a:rPr lang="en">
                <a:solidFill>
                  <a:schemeClr val="accent5"/>
                </a:solidFill>
              </a:rPr>
              <a:t>Parameters 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12" name="Google Shape;212;p29"/>
          <p:cNvSpPr txBox="1"/>
          <p:nvPr>
            <p:ph idx="1" type="body"/>
          </p:nvPr>
        </p:nvSpPr>
        <p:spPr>
          <a:xfrm>
            <a:off x="824425" y="1594025"/>
            <a:ext cx="7365600" cy="7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 quantity which helps us to finalizes the value of various parameters ( such as weights and bias ) in our final model are known as Hyper-Parameters.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13" name="Google Shape;213;p29"/>
          <p:cNvSpPr txBox="1"/>
          <p:nvPr/>
        </p:nvSpPr>
        <p:spPr>
          <a:xfrm>
            <a:off x="800375" y="2546275"/>
            <a:ext cx="6635400" cy="15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-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For example: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Learning Rate ( Alpha )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Number of iterations ( Epochs )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Number of Hidden layers ( L)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Batch Size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Dependance on Epochs</a:t>
            </a:r>
            <a:endParaRPr/>
          </a:p>
        </p:txBody>
      </p:sp>
      <p:graphicFrame>
        <p:nvGraphicFramePr>
          <p:cNvPr id="219" name="Google Shape;219;p30"/>
          <p:cNvGraphicFramePr/>
          <p:nvPr/>
        </p:nvGraphicFramePr>
        <p:xfrm>
          <a:off x="554829" y="1605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{C409C2C8-E445-484E-B383-AC1378493F72}</a:tableStyleId>
              </a:tblPr>
              <a:tblGrid>
                <a:gridCol w="2008600"/>
                <a:gridCol w="2008600"/>
              </a:tblGrid>
              <a:tr h="413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Number of Epochs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Accuracy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7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37.34%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7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38.61%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3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 25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43.04%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3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62.19%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0" name="Google Shape;220;p30"/>
          <p:cNvSpPr txBox="1"/>
          <p:nvPr/>
        </p:nvSpPr>
        <p:spPr>
          <a:xfrm>
            <a:off x="458368" y="4420125"/>
            <a:ext cx="59469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All other hyperparameters are constant :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Learning Rate - 0.001, Hidden layers = 5, Batch Size = 32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21" name="Google Shape;221;p30"/>
          <p:cNvGraphicFramePr/>
          <p:nvPr/>
        </p:nvGraphicFramePr>
        <p:xfrm>
          <a:off x="554825" y="3671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{C409C2C8-E445-484E-B383-AC1378493F72}</a:tableStyleId>
              </a:tblPr>
              <a:tblGrid>
                <a:gridCol w="2008600"/>
                <a:gridCol w="2008600"/>
              </a:tblGrid>
              <a:tr h="343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50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62.66%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43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55.5%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25" y="1601325"/>
            <a:ext cx="4267175" cy="285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Dependance on Batch Size</a:t>
            </a:r>
            <a:endParaRPr/>
          </a:p>
        </p:txBody>
      </p:sp>
      <p:graphicFrame>
        <p:nvGraphicFramePr>
          <p:cNvPr id="228" name="Google Shape;228;p31"/>
          <p:cNvGraphicFramePr/>
          <p:nvPr/>
        </p:nvGraphicFramePr>
        <p:xfrm>
          <a:off x="726412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{C409C2C8-E445-484E-B383-AC1378493F72}</a:tableStyleId>
              </a:tblPr>
              <a:tblGrid>
                <a:gridCol w="1809750"/>
                <a:gridCol w="18097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Batch Size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Accuracy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8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42.41%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36.71%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36.08%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35.44%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128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34.81%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9" name="Google Shape;229;p31"/>
          <p:cNvSpPr txBox="1"/>
          <p:nvPr/>
        </p:nvSpPr>
        <p:spPr>
          <a:xfrm>
            <a:off x="548803" y="4267725"/>
            <a:ext cx="59469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All other hyperparameters are constant :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Learning Rate - 0.001, Hidden layers = 5, Epoch = 5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300" y="1420875"/>
            <a:ext cx="4493300" cy="235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Dependance on Learning Rate</a:t>
            </a:r>
            <a:endParaRPr/>
          </a:p>
        </p:txBody>
      </p:sp>
      <p:graphicFrame>
        <p:nvGraphicFramePr>
          <p:cNvPr id="236" name="Google Shape;236;p32"/>
          <p:cNvGraphicFramePr/>
          <p:nvPr/>
        </p:nvGraphicFramePr>
        <p:xfrm>
          <a:off x="703256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{C409C2C8-E445-484E-B383-AC1378493F72}</a:tableStyleId>
              </a:tblPr>
              <a:tblGrid>
                <a:gridCol w="1809750"/>
                <a:gridCol w="1809750"/>
              </a:tblGrid>
              <a:tr h="435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Learning Rate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Accuracy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5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.001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38.61%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5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.01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51.90%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5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.1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36.71%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5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36.71%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5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36.71%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7" name="Google Shape;237;p32"/>
          <p:cNvSpPr txBox="1"/>
          <p:nvPr/>
        </p:nvSpPr>
        <p:spPr>
          <a:xfrm>
            <a:off x="579885" y="4343925"/>
            <a:ext cx="59469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All other hyperparameters are constant :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Epoch - 5, Hidden layers = 5, Batch Size = 32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8" name="Google Shape;23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5150" y="1432475"/>
            <a:ext cx="4516450" cy="26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Dependance on Number of Layers</a:t>
            </a:r>
            <a:endParaRPr/>
          </a:p>
        </p:txBody>
      </p:sp>
      <p:graphicFrame>
        <p:nvGraphicFramePr>
          <p:cNvPr id="244" name="Google Shape;244;p33"/>
          <p:cNvGraphicFramePr/>
          <p:nvPr/>
        </p:nvGraphicFramePr>
        <p:xfrm>
          <a:off x="723900" y="1581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{C409C2C8-E445-484E-B383-AC1378493F72}</a:tableStyleId>
              </a:tblPr>
              <a:tblGrid>
                <a:gridCol w="1809750"/>
                <a:gridCol w="1809750"/>
              </a:tblGrid>
              <a:tr h="435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Number of Layers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Accuracy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36.71%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38.61%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32.42%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36.71%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9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59.49%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45" name="Google Shape;245;p33"/>
          <p:cNvSpPr txBox="1"/>
          <p:nvPr/>
        </p:nvSpPr>
        <p:spPr>
          <a:xfrm>
            <a:off x="579871" y="4343925"/>
            <a:ext cx="8176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All other hyperparameters are constant :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Epoch - 5, Learning Rate = 0.01, Batch Size = 8                                                              </a:t>
            </a:r>
            <a:r>
              <a:rPr lang="en"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*layers are of classifier network</a:t>
            </a:r>
            <a:endParaRPr sz="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6" name="Google Shape;2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4025" y="1581150"/>
            <a:ext cx="4495799" cy="263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>
            <p:ph type="title"/>
          </p:nvPr>
        </p:nvSpPr>
        <p:spPr>
          <a:xfrm>
            <a:off x="387900" y="165575"/>
            <a:ext cx="8368200" cy="6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52" name="Google Shape;252;p34"/>
          <p:cNvSpPr txBox="1"/>
          <p:nvPr/>
        </p:nvSpPr>
        <p:spPr>
          <a:xfrm>
            <a:off x="5362800" y="1555125"/>
            <a:ext cx="3901800" cy="30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             Accuracy: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Testing- 62.66%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Training- 53.48%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Hyperparameters: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Epochs = 50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Learning rate = 0.01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Batch Size = 8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Number of Layers = 5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3" name="Google Shape;2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875" y="1090650"/>
            <a:ext cx="5158224" cy="3898376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Individual Results :-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59" name="Google Shape;259;p3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only Plots :~ 69% ( 68.95% 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only Tables :~ 87% ( 86.86% 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only Graphs :~ 46% ( 46.15% 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For only Diagrams :~ 42% ( 42.32%)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Future Work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65" name="Google Shape;265;p3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classifying the image, we can now work on other models which helps us to understand the extracted data using image captions and other information.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data can be collected so that we can add more classifying classes to our model and make it robust.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References</a:t>
            </a:r>
            <a:r>
              <a:rPr lang="en">
                <a:solidFill>
                  <a:schemeClr val="accent5"/>
                </a:solidFill>
              </a:rPr>
              <a:t> :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71" name="Google Shape;271;p37"/>
          <p:cNvSpPr txBox="1"/>
          <p:nvPr/>
        </p:nvSpPr>
        <p:spPr>
          <a:xfrm>
            <a:off x="365350" y="1398625"/>
            <a:ext cx="8555100" cy="3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AutoNum type="arabicPeriod"/>
            </a:pPr>
            <a:r>
              <a:rPr i="1"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Diederik P. Kingma: “Adam: A Method for Stochastic Optimization”, 2014; [http://arxiv.org/abs/1412.6980 arXiv:1412.6980].</a:t>
            </a:r>
            <a:endParaRPr i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AutoNum type="arabicPeriod"/>
            </a:pPr>
            <a:r>
              <a:rPr i="1"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Kaiming He, Xiangyu Zhang, Shaoqing Ren: “Deep Residual Learning for Image Recognition”, 2015; [http://arxiv.org/abs/1512.03385 arXiv:1512.03385].</a:t>
            </a:r>
            <a:endParaRPr i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AutoNum type="arabicPeriod"/>
            </a:pPr>
            <a:r>
              <a:rPr i="1"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Viana, Matheus &amp; Nguyen, Quoc-Bao &amp; Smith, John &amp; Gabrani, Maria. (2018). Multimodal Classification of Document Embedded Images: 12th IAPR International Workshop, GREC 2017, Kyoto, Japan, November 9-10, 2017, Revised Selected Papers. 10.1007/978-3-030-02284-6_4.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8"/>
          <p:cNvSpPr txBox="1"/>
          <p:nvPr>
            <p:ph type="title"/>
          </p:nvPr>
        </p:nvSpPr>
        <p:spPr>
          <a:xfrm>
            <a:off x="386852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Problem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7" name="Google Shape;77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Images </a:t>
            </a:r>
            <a:r>
              <a:rPr lang="en" sz="2000"/>
              <a:t>embedded</a:t>
            </a:r>
            <a:r>
              <a:rPr lang="en" sz="2000"/>
              <a:t> in Documents carry vital information for Content Extraction. Thus before Interpreting them we need a Classifier that can recognize the potential variability of </a:t>
            </a:r>
            <a:r>
              <a:rPr lang="en" sz="2000"/>
              <a:t>Embedded</a:t>
            </a:r>
            <a:r>
              <a:rPr lang="en" sz="2000"/>
              <a:t> Images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 Deep Neural Network based classifier with RESNET50 as its feature extractor and a Fully connected classifying unit with layers of dropout regularizer, appended at its end.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3" name="Google Shape;83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Applications :-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5"/>
                </a:solidFill>
              </a:rPr>
              <a:t>(</a:t>
            </a:r>
            <a:r>
              <a:rPr lang="en" sz="1200">
                <a:solidFill>
                  <a:schemeClr val="accent5"/>
                </a:solidFill>
              </a:rPr>
              <a:t>Correspond To</a:t>
            </a:r>
            <a:r>
              <a:rPr lang="en" sz="1200">
                <a:solidFill>
                  <a:schemeClr val="accent5"/>
                </a:solidFill>
              </a:rPr>
              <a:t> real world problems )</a:t>
            </a:r>
            <a:endParaRPr sz="1200">
              <a:solidFill>
                <a:schemeClr val="accent5"/>
              </a:solidFill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427950" y="1221275"/>
            <a:ext cx="8502900" cy="36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Provide a way to handle the Extraction of information from any type of Document with more accuracy.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Classifying Images helps us to Extract information from those image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Dataset :-</a:t>
            </a:r>
            <a:endParaRPr sz="3000"/>
          </a:p>
        </p:txBody>
      </p:sp>
      <p:sp>
        <p:nvSpPr>
          <p:cNvPr id="95" name="Google Shape;95;p18"/>
          <p:cNvSpPr txBox="1"/>
          <p:nvPr/>
        </p:nvSpPr>
        <p:spPr>
          <a:xfrm>
            <a:off x="678350" y="1576000"/>
            <a:ext cx="2894100" cy="32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320 </a:t>
            </a: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PDF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892  Images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Char char="-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4 Classes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- 393 Plot images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- 274 Table images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- 117 Graphs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- 108 Diagrams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8550" y="2571750"/>
            <a:ext cx="3939525" cy="7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025" y="3427850"/>
            <a:ext cx="1322725" cy="132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3013" y="555600"/>
            <a:ext cx="2430600" cy="191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9600" y="3427849"/>
            <a:ext cx="1482550" cy="148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Network </a:t>
            </a:r>
            <a:r>
              <a:rPr lang="en">
                <a:solidFill>
                  <a:schemeClr val="accent5"/>
                </a:solidFill>
              </a:rPr>
              <a:t>Architecture</a:t>
            </a:r>
            <a:r>
              <a:rPr lang="en">
                <a:solidFill>
                  <a:schemeClr val="accent5"/>
                </a:solidFill>
              </a:rPr>
              <a:t> :-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868603" y="1608408"/>
            <a:ext cx="1377300" cy="68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Image</a:t>
            </a:r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2704828" y="1608417"/>
            <a:ext cx="1377300" cy="68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Converted to Gray Scale Image</a:t>
            </a:r>
            <a:endParaRPr/>
          </a:p>
        </p:txBody>
      </p:sp>
      <p:cxnSp>
        <p:nvCxnSpPr>
          <p:cNvPr id="107" name="Google Shape;107;p19"/>
          <p:cNvCxnSpPr>
            <a:stCxn id="105" idx="3"/>
            <a:endCxn id="106" idx="1"/>
          </p:cNvCxnSpPr>
          <p:nvPr/>
        </p:nvCxnSpPr>
        <p:spPr>
          <a:xfrm>
            <a:off x="2245903" y="1951458"/>
            <a:ext cx="459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" name="Google Shape;108;p19"/>
          <p:cNvSpPr/>
          <p:nvPr/>
        </p:nvSpPr>
        <p:spPr>
          <a:xfrm>
            <a:off x="4571104" y="1608408"/>
            <a:ext cx="1377300" cy="68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 Image into its Matrix form</a:t>
            </a:r>
            <a:endParaRPr/>
          </a:p>
        </p:txBody>
      </p:sp>
      <p:cxnSp>
        <p:nvCxnSpPr>
          <p:cNvPr id="109" name="Google Shape;109;p19"/>
          <p:cNvCxnSpPr>
            <a:stCxn id="106" idx="3"/>
            <a:endCxn id="108" idx="1"/>
          </p:cNvCxnSpPr>
          <p:nvPr/>
        </p:nvCxnSpPr>
        <p:spPr>
          <a:xfrm>
            <a:off x="4082128" y="1951467"/>
            <a:ext cx="489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" name="Google Shape;110;p19"/>
          <p:cNvSpPr/>
          <p:nvPr/>
        </p:nvSpPr>
        <p:spPr>
          <a:xfrm>
            <a:off x="6507403" y="1608408"/>
            <a:ext cx="1377300" cy="68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Normalizing the Data Matrix</a:t>
            </a:r>
            <a:endParaRPr/>
          </a:p>
        </p:txBody>
      </p:sp>
      <p:cxnSp>
        <p:nvCxnSpPr>
          <p:cNvPr id="111" name="Google Shape;111;p19"/>
          <p:cNvCxnSpPr>
            <a:stCxn id="108" idx="3"/>
            <a:endCxn id="110" idx="1"/>
          </p:cNvCxnSpPr>
          <p:nvPr/>
        </p:nvCxnSpPr>
        <p:spPr>
          <a:xfrm>
            <a:off x="5948404" y="1951458"/>
            <a:ext cx="5589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19"/>
          <p:cNvSpPr/>
          <p:nvPr/>
        </p:nvSpPr>
        <p:spPr>
          <a:xfrm>
            <a:off x="6408571" y="3361008"/>
            <a:ext cx="1596300" cy="68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RESNET50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(feature extractor)</a:t>
            </a:r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722553" y="1504083"/>
            <a:ext cx="7324000" cy="365150"/>
          </a:xfrm>
          <a:custGeom>
            <a:rect b="b" l="l" r="r" t="t"/>
            <a:pathLst>
              <a:path extrusionOk="0" h="14606" w="292960">
                <a:moveTo>
                  <a:pt x="0" y="14606"/>
                </a:moveTo>
                <a:lnTo>
                  <a:pt x="0" y="0"/>
                </a:lnTo>
                <a:lnTo>
                  <a:pt x="292960" y="0"/>
                </a:lnTo>
                <a:lnTo>
                  <a:pt x="292960" y="12937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4" name="Google Shape;114;p19"/>
          <p:cNvSpPr/>
          <p:nvPr/>
        </p:nvSpPr>
        <p:spPr>
          <a:xfrm rot="10800000">
            <a:off x="722553" y="2037483"/>
            <a:ext cx="7324000" cy="365150"/>
          </a:xfrm>
          <a:custGeom>
            <a:rect b="b" l="l" r="r" t="t"/>
            <a:pathLst>
              <a:path extrusionOk="0" h="14606" w="292960">
                <a:moveTo>
                  <a:pt x="0" y="14606"/>
                </a:moveTo>
                <a:lnTo>
                  <a:pt x="0" y="0"/>
                </a:lnTo>
                <a:lnTo>
                  <a:pt x="292960" y="0"/>
                </a:lnTo>
                <a:lnTo>
                  <a:pt x="292960" y="12937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5" name="Google Shape;115;p19"/>
          <p:cNvSpPr txBox="1"/>
          <p:nvPr/>
        </p:nvSpPr>
        <p:spPr>
          <a:xfrm>
            <a:off x="3341870" y="2536969"/>
            <a:ext cx="2462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Pre-processing of Data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6" name="Google Shape;116;p19"/>
          <p:cNvCxnSpPr/>
          <p:nvPr/>
        </p:nvCxnSpPr>
        <p:spPr>
          <a:xfrm rot="10800000">
            <a:off x="4406036" y="2422258"/>
            <a:ext cx="0" cy="271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17" name="Google Shape;117;p19"/>
          <p:cNvCxnSpPr>
            <a:stCxn id="110" idx="2"/>
            <a:endCxn id="112" idx="0"/>
          </p:cNvCxnSpPr>
          <p:nvPr/>
        </p:nvCxnSpPr>
        <p:spPr>
          <a:xfrm>
            <a:off x="7196053" y="2294508"/>
            <a:ext cx="10800" cy="1066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" name="Google Shape;118;p19"/>
          <p:cNvSpPr/>
          <p:nvPr/>
        </p:nvSpPr>
        <p:spPr>
          <a:xfrm>
            <a:off x="4321953" y="3361008"/>
            <a:ext cx="1657800" cy="68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Fully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Connected layers </a:t>
            </a:r>
            <a:endParaRPr/>
          </a:p>
        </p:txBody>
      </p:sp>
      <p:cxnSp>
        <p:nvCxnSpPr>
          <p:cNvPr id="119" name="Google Shape;119;p19"/>
          <p:cNvCxnSpPr>
            <a:stCxn id="112" idx="1"/>
            <a:endCxn id="118" idx="3"/>
          </p:cNvCxnSpPr>
          <p:nvPr/>
        </p:nvCxnSpPr>
        <p:spPr>
          <a:xfrm rot="10800000">
            <a:off x="5979871" y="3704058"/>
            <a:ext cx="4287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" name="Google Shape;120;p19"/>
          <p:cNvSpPr/>
          <p:nvPr/>
        </p:nvSpPr>
        <p:spPr>
          <a:xfrm>
            <a:off x="2543027" y="3361008"/>
            <a:ext cx="1302900" cy="68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 Weights</a:t>
            </a:r>
            <a:endParaRPr/>
          </a:p>
        </p:txBody>
      </p:sp>
      <p:cxnSp>
        <p:nvCxnSpPr>
          <p:cNvPr id="121" name="Google Shape;121;p19"/>
          <p:cNvCxnSpPr>
            <a:stCxn id="118" idx="1"/>
            <a:endCxn id="120" idx="3"/>
          </p:cNvCxnSpPr>
          <p:nvPr/>
        </p:nvCxnSpPr>
        <p:spPr>
          <a:xfrm rot="10800000">
            <a:off x="3845853" y="3704058"/>
            <a:ext cx="4761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19"/>
          <p:cNvSpPr/>
          <p:nvPr/>
        </p:nvSpPr>
        <p:spPr>
          <a:xfrm>
            <a:off x="1045526" y="3361000"/>
            <a:ext cx="1124100" cy="68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</a:t>
            </a:r>
            <a:endParaRPr/>
          </a:p>
        </p:txBody>
      </p:sp>
      <p:cxnSp>
        <p:nvCxnSpPr>
          <p:cNvPr id="123" name="Google Shape;123;p19"/>
          <p:cNvCxnSpPr>
            <a:stCxn id="120" idx="1"/>
            <a:endCxn id="122" idx="3"/>
          </p:cNvCxnSpPr>
          <p:nvPr/>
        </p:nvCxnSpPr>
        <p:spPr>
          <a:xfrm rot="10800000">
            <a:off x="2169527" y="3704058"/>
            <a:ext cx="3735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19"/>
          <p:cNvSpPr/>
          <p:nvPr/>
        </p:nvSpPr>
        <p:spPr>
          <a:xfrm>
            <a:off x="635878" y="3256683"/>
            <a:ext cx="7523945" cy="365150"/>
          </a:xfrm>
          <a:custGeom>
            <a:rect b="b" l="l" r="r" t="t"/>
            <a:pathLst>
              <a:path extrusionOk="0" h="14606" w="292960">
                <a:moveTo>
                  <a:pt x="0" y="14606"/>
                </a:moveTo>
                <a:lnTo>
                  <a:pt x="0" y="0"/>
                </a:lnTo>
                <a:lnTo>
                  <a:pt x="292960" y="0"/>
                </a:lnTo>
                <a:lnTo>
                  <a:pt x="292960" y="12937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5" name="Google Shape;125;p19"/>
          <p:cNvSpPr/>
          <p:nvPr/>
        </p:nvSpPr>
        <p:spPr>
          <a:xfrm rot="10800000">
            <a:off x="635878" y="3790083"/>
            <a:ext cx="7523945" cy="365150"/>
          </a:xfrm>
          <a:custGeom>
            <a:rect b="b" l="l" r="r" t="t"/>
            <a:pathLst>
              <a:path extrusionOk="0" h="14606" w="292960">
                <a:moveTo>
                  <a:pt x="0" y="14606"/>
                </a:moveTo>
                <a:lnTo>
                  <a:pt x="0" y="0"/>
                </a:lnTo>
                <a:lnTo>
                  <a:pt x="292960" y="0"/>
                </a:lnTo>
                <a:lnTo>
                  <a:pt x="292960" y="12937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6" name="Google Shape;126;p19"/>
          <p:cNvSpPr txBox="1"/>
          <p:nvPr/>
        </p:nvSpPr>
        <p:spPr>
          <a:xfrm>
            <a:off x="2889778" y="4311959"/>
            <a:ext cx="29475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Classification Model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7" name="Google Shape;127;p19"/>
          <p:cNvCxnSpPr/>
          <p:nvPr/>
        </p:nvCxnSpPr>
        <p:spPr>
          <a:xfrm flipH="1" rot="10504373">
            <a:off x="4496487" y="4138401"/>
            <a:ext cx="34929" cy="312269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Converting To Gray Scale Images :-</a:t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1702" y="1393049"/>
            <a:ext cx="1752900" cy="120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1525" y="1323025"/>
            <a:ext cx="1752900" cy="1279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20"/>
          <p:cNvCxnSpPr/>
          <p:nvPr/>
        </p:nvCxnSpPr>
        <p:spPr>
          <a:xfrm flipH="1" rot="-10618143">
            <a:off x="4184576" y="1962987"/>
            <a:ext cx="646805" cy="35146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" name="Google Shape;136;p20"/>
          <p:cNvSpPr txBox="1"/>
          <p:nvPr/>
        </p:nvSpPr>
        <p:spPr>
          <a:xfrm>
            <a:off x="2405597" y="2526342"/>
            <a:ext cx="17529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Input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>
            <a:off x="5078617" y="2518248"/>
            <a:ext cx="12570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Output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360050"/>
            <a:ext cx="8839201" cy="156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 txBox="1"/>
          <p:nvPr/>
        </p:nvSpPr>
        <p:spPr>
          <a:xfrm>
            <a:off x="3673950" y="3047050"/>
            <a:ext cx="17529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Code Snippet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Converting and Normalizing the Data :-</a:t>
            </a:r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4175"/>
            <a:ext cx="8839200" cy="1727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4550" y="3452592"/>
            <a:ext cx="4914900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